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9" r:id="rId5"/>
    <p:sldId id="280" r:id="rId6"/>
    <p:sldId id="281" r:id="rId7"/>
    <p:sldId id="282" r:id="rId8"/>
    <p:sldId id="283" r:id="rId9"/>
    <p:sldId id="284" r:id="rId10"/>
    <p:sldId id="285" r:id="rId11"/>
    <p:sldId id="286" r:id="rId12"/>
    <p:sldId id="290" r:id="rId13"/>
    <p:sldId id="292" r:id="rId14"/>
    <p:sldId id="293" r:id="rId15"/>
    <p:sldId id="294" r:id="rId16"/>
    <p:sldId id="295" r:id="rId17"/>
    <p:sldId id="296" r:id="rId18"/>
    <p:sldId id="304" r:id="rId19"/>
    <p:sldId id="297" r:id="rId20"/>
    <p:sldId id="298" r:id="rId21"/>
    <p:sldId id="299" r:id="rId22"/>
    <p:sldId id="300" r:id="rId23"/>
    <p:sldId id="301" r:id="rId24"/>
    <p:sldId id="302" r:id="rId25"/>
    <p:sldId id="303" r:id="rId26"/>
    <p:sldId id="28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67B7CF-F855-4CD4-9425-D784FCF9785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FA7FD-3D95-4527-B418-AB2465A3CFA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9A1DD4-9811-43F1-881E-CFDBD329D88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5498D55-E924-43A6-A3F4-52221A01D5A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FF9524-2D8B-43F1-9A54-F4811FEF471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34A66-BCB9-49BF-B2C7-9F8FB880BF3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72B94A-090E-484E-A1B1-178D2B73C5D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21FEBD-884A-46A3-833D-82E20D60479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8C36C76-9C03-4DCF-8698-FA0116C000F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A68888A-E4B4-4BF4-BBA4-FF3A2B7F916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5731E54-24CA-46B1-B4A0-FE13DB81C2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2D6B05-D3E9-4461-A272-56C4009747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38A0CE-FD33-4C21-9BE8-3199FBA713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1AD64A-A0BC-47D1-8CD5-F53E229DA0C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1470025"/>
          </a:xfrm>
        </p:spPr>
        <p:txBody>
          <a:bodyPr/>
          <a:lstStyle/>
          <a:p>
            <a:r>
              <a:rPr lang="en-US" sz="3600" dirty="0"/>
              <a:t>Amateur Radio Operators and the</a:t>
            </a:r>
            <a:br>
              <a:rPr lang="en-US" sz="3600" dirty="0"/>
            </a:br>
            <a:r>
              <a:rPr lang="en-US" sz="3600" dirty="0"/>
              <a:t>Incident Command System (ICS)</a:t>
            </a:r>
            <a:br>
              <a:rPr lang="en-US" sz="3600" dirty="0"/>
            </a:br>
            <a:r>
              <a:rPr lang="en-US" sz="1600" dirty="0"/>
              <a:t>Craig Williams W6CAW. Assistant Chief Retired Campo Fire &amp; Rescue.</a:t>
            </a:r>
            <a:endParaRPr lang="en-US" sz="3600" dirty="0"/>
          </a:p>
        </p:txBody>
      </p:sp>
      <p:sp>
        <p:nvSpPr>
          <p:cNvPr id="2051" name="Rectangle 3"/>
          <p:cNvSpPr>
            <a:spLocks noGrp="1" noChangeArrowheads="1"/>
          </p:cNvSpPr>
          <p:nvPr>
            <p:ph type="subTitle" idx="1"/>
          </p:nvPr>
        </p:nvSpPr>
        <p:spPr>
          <a:xfrm>
            <a:off x="1447800" y="6248400"/>
            <a:ext cx="6400800" cy="457200"/>
          </a:xfrm>
        </p:spPr>
        <p:txBody>
          <a:bodyPr/>
          <a:lstStyle/>
          <a:p>
            <a:pPr>
              <a:lnSpc>
                <a:spcPct val="80000"/>
              </a:lnSpc>
            </a:pPr>
            <a:r>
              <a:rPr lang="en-US" sz="2800"/>
              <a:t>Working with First Responders</a:t>
            </a:r>
          </a:p>
        </p:txBody>
      </p:sp>
      <p:pic>
        <p:nvPicPr>
          <p:cNvPr id="2052" name="Picture 4" descr="xxx Firestorm 21"/>
          <p:cNvPicPr>
            <a:picLocks noChangeAspect="1" noChangeArrowheads="1"/>
          </p:cNvPicPr>
          <p:nvPr/>
        </p:nvPicPr>
        <p:blipFill>
          <a:blip r:embed="rId2" cstate="print"/>
          <a:srcRect/>
          <a:stretch>
            <a:fillRect/>
          </a:stretch>
        </p:blipFill>
        <p:spPr bwMode="auto">
          <a:xfrm>
            <a:off x="1371600" y="1828800"/>
            <a:ext cx="6400800" cy="42640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P1010232"/>
          <p:cNvPicPr>
            <a:picLocks noGrp="1" noChangeAspect="1" noChangeArrowheads="1"/>
          </p:cNvPicPr>
          <p:nvPr>
            <p:ph idx="1"/>
          </p:nvPr>
        </p:nvPicPr>
        <p:blipFill>
          <a:blip r:embed="rId2" cstate="print"/>
          <a:srcRect/>
          <a:stretch>
            <a:fillRect/>
          </a:stretch>
        </p:blipFill>
        <p:spPr>
          <a:xfrm>
            <a:off x="304800" y="228600"/>
            <a:ext cx="8578850" cy="6434138"/>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PB090016"/>
          <p:cNvPicPr>
            <a:picLocks noGrp="1" noChangeAspect="1" noChangeArrowheads="1"/>
          </p:cNvPicPr>
          <p:nvPr>
            <p:ph idx="1"/>
          </p:nvPr>
        </p:nvPicPr>
        <p:blipFill>
          <a:blip r:embed="rId2" cstate="print"/>
          <a:srcRect/>
          <a:stretch>
            <a:fillRect/>
          </a:stretch>
        </p:blipFill>
        <p:spPr>
          <a:xfrm>
            <a:off x="381000" y="304800"/>
            <a:ext cx="8350250" cy="6262688"/>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457200" y="152400"/>
            <a:ext cx="8229600" cy="6705600"/>
          </a:xfrm>
        </p:spPr>
        <p:txBody>
          <a:bodyPr/>
          <a:lstStyle/>
          <a:p>
            <a:pPr algn="ctr">
              <a:buFontTx/>
              <a:buNone/>
            </a:pPr>
            <a:r>
              <a:rPr lang="en-US" dirty="0"/>
              <a:t>Organization</a:t>
            </a:r>
          </a:p>
          <a:p>
            <a:pPr algn="ctr">
              <a:buFontTx/>
              <a:buNone/>
            </a:pPr>
            <a:endParaRPr lang="en-US" dirty="0"/>
          </a:p>
          <a:p>
            <a:r>
              <a:rPr lang="en-US" sz="2800" dirty="0"/>
              <a:t>Ham organizations are encouraged to learn and train with the Incident Command System (ICS) and the National Incident Management System (NIMS).</a:t>
            </a:r>
          </a:p>
          <a:p>
            <a:r>
              <a:rPr lang="en-US" sz="2800" dirty="0"/>
              <a:t>Ham groups are primarily used as communicators. With a wide range of federally assigned frequencies Hams have the ability to communicate both short range and great distances. Ham operators can communicate without the usual infrastructure employed by IP based modern communications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fade">
                                      <p:cBhvr>
                                        <p:cTn id="7" dur="2000"/>
                                        <p:tgtEl>
                                          <p:spTgt spid="79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874">
                                            <p:txEl>
                                              <p:pRg st="2" end="2"/>
                                            </p:txEl>
                                          </p:spTgt>
                                        </p:tgtEl>
                                        <p:attrNameLst>
                                          <p:attrName>style.visibility</p:attrName>
                                        </p:attrNameLst>
                                      </p:cBhvr>
                                      <p:to>
                                        <p:strVal val="visible"/>
                                      </p:to>
                                    </p:set>
                                    <p:animEffect transition="in" filter="fade">
                                      <p:cBhvr>
                                        <p:cTn id="12" dur="2000"/>
                                        <p:tgtEl>
                                          <p:spTgt spid="798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874">
                                            <p:txEl>
                                              <p:pRg st="3" end="3"/>
                                            </p:txEl>
                                          </p:spTgt>
                                        </p:tgtEl>
                                        <p:attrNameLst>
                                          <p:attrName>style.visibility</p:attrName>
                                        </p:attrNameLst>
                                      </p:cBhvr>
                                      <p:to>
                                        <p:strVal val="visible"/>
                                      </p:to>
                                    </p:set>
                                    <p:animEffect transition="in" filter="fade">
                                      <p:cBhvr>
                                        <p:cTn id="17" dur="2000"/>
                                        <p:tgtEl>
                                          <p:spTgt spid="798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457200" y="381000"/>
            <a:ext cx="8229600" cy="6324600"/>
          </a:xfrm>
        </p:spPr>
        <p:txBody>
          <a:bodyPr/>
          <a:lstStyle/>
          <a:p>
            <a:pPr>
              <a:lnSpc>
                <a:spcPct val="80000"/>
              </a:lnSpc>
            </a:pPr>
            <a:r>
              <a:rPr lang="en-US" sz="2400" dirty="0"/>
              <a:t>Ham groups may operate directly under first responders. In these cases they are incorporated into the incident command structure. Assignments and direction is provided by the Incident Command, usually under the Logistics Branch. In San Diego County there is a large and growing RACES/ACS, ARES and CERT Ham component working with their sponsor agencies.</a:t>
            </a:r>
          </a:p>
          <a:p>
            <a:pPr>
              <a:lnSpc>
                <a:spcPct val="80000"/>
              </a:lnSpc>
            </a:pPr>
            <a:r>
              <a:rPr lang="en-US" sz="2400" dirty="0"/>
              <a:t>Ham groups may operate under an NGO such as the American Red Cross or the Salvation Army. These NGO’s have defined Ham radio components to support their missions.</a:t>
            </a:r>
          </a:p>
          <a:p>
            <a:pPr>
              <a:lnSpc>
                <a:spcPct val="80000"/>
              </a:lnSpc>
            </a:pPr>
            <a:r>
              <a:rPr lang="en-US" sz="2400" dirty="0"/>
              <a:t>Finally, during emergencies, Ham operators may operate within their community to provide communications between the community and first responders. Between scattered points of distribution (POD’s) setup in emergency situations. From neighbor to neighbor, to neighborhood to neighborhood, to local to regional, a well trained and moderately equipped Ham can provide emergency health and welfare communications when all other means of communications is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fade">
                                      <p:cBhvr>
                                        <p:cTn id="7" dur="2000"/>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animEffect transition="in" filter="fade">
                                      <p:cBhvr>
                                        <p:cTn id="12" dur="2000"/>
                                        <p:tgtEl>
                                          <p:spTgt spid="829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6">
                                            <p:txEl>
                                              <p:pRg st="2" end="2"/>
                                            </p:txEl>
                                          </p:spTgt>
                                        </p:tgtEl>
                                        <p:attrNameLst>
                                          <p:attrName>style.visibility</p:attrName>
                                        </p:attrNameLst>
                                      </p:cBhvr>
                                      <p:to>
                                        <p:strVal val="visible"/>
                                      </p:to>
                                    </p:set>
                                    <p:animEffect transition="in" filter="fade">
                                      <p:cBhvr>
                                        <p:cTn id="17" dur="2000"/>
                                        <p:tgtEl>
                                          <p:spTgt spid="829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83971" name="Picture 3" descr="ics-chart"/>
          <p:cNvPicPr>
            <a:picLocks noGrp="1" noChangeAspect="1" noChangeArrowheads="1"/>
          </p:cNvPicPr>
          <p:nvPr>
            <p:ph/>
          </p:nvPr>
        </p:nvPicPr>
        <p:blipFill>
          <a:blip r:embed="rId2" cstate="print"/>
          <a:srcRect/>
          <a:stretch>
            <a:fillRect/>
          </a:stretch>
        </p:blipFill>
        <p:spPr>
          <a:xfrm>
            <a:off x="762000" y="344488"/>
            <a:ext cx="7848600" cy="5883275"/>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86020" name="Picture 4" descr="Ham ICS"/>
          <p:cNvPicPr>
            <a:picLocks noGrp="1" noChangeAspect="1" noChangeArrowheads="1"/>
          </p:cNvPicPr>
          <p:nvPr>
            <p:ph/>
          </p:nvPr>
        </p:nvPicPr>
        <p:blipFill>
          <a:blip r:embed="rId2" cstate="print"/>
          <a:srcRect/>
          <a:stretch>
            <a:fillRect/>
          </a:stretch>
        </p:blipFill>
        <p:spPr>
          <a:xfrm>
            <a:off x="990600" y="304800"/>
            <a:ext cx="7391400" cy="5976938"/>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ChangeArrowheads="1"/>
          </p:cNvSpPr>
          <p:nvPr>
            <p:ph type="title"/>
          </p:nvPr>
        </p:nvSpPr>
        <p:spPr/>
        <p:txBody>
          <a:bodyPr/>
          <a:lstStyle/>
          <a:p>
            <a:r>
              <a:rPr lang="en-US" sz="2800"/>
              <a:t>What an Incident Command Post Looks Like</a:t>
            </a:r>
            <a:br>
              <a:rPr lang="en-US" sz="2800"/>
            </a:br>
            <a:r>
              <a:rPr lang="en-US" sz="2800"/>
              <a:t>Check in</a:t>
            </a:r>
          </a:p>
        </p:txBody>
      </p:sp>
      <p:pic>
        <p:nvPicPr>
          <p:cNvPr id="87044" name="Picture 4" descr="ICP Checkin"/>
          <p:cNvPicPr>
            <a:picLocks noGrp="1" noChangeAspect="1" noChangeArrowheads="1"/>
          </p:cNvPicPr>
          <p:nvPr>
            <p:ph idx="1"/>
          </p:nvPr>
        </p:nvPicPr>
        <p:blipFill>
          <a:blip r:embed="rId2" cstate="print"/>
          <a:srcRect/>
          <a:stretch>
            <a:fillRect/>
          </a:stretch>
        </p:blipFill>
        <p:spPr>
          <a:xfrm>
            <a:off x="969963" y="1600200"/>
            <a:ext cx="7202487" cy="4525963"/>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800"/>
              <a:t>What an Incident Command Post Looks Like</a:t>
            </a:r>
            <a:br>
              <a:rPr lang="en-US" sz="2800"/>
            </a:br>
            <a:r>
              <a:rPr lang="en-US" sz="2800"/>
              <a:t>Communications</a:t>
            </a:r>
          </a:p>
        </p:txBody>
      </p:sp>
      <p:pic>
        <p:nvPicPr>
          <p:cNvPr id="89093" name="Picture 5" descr="ECHOIII ICP"/>
          <p:cNvPicPr>
            <a:picLocks noGrp="1" noChangeAspect="1" noChangeArrowheads="1"/>
          </p:cNvPicPr>
          <p:nvPr>
            <p:ph idx="1"/>
          </p:nvPr>
        </p:nvPicPr>
        <p:blipFill>
          <a:blip r:embed="rId2" cstate="print"/>
          <a:srcRect/>
          <a:stretch>
            <a:fillRect/>
          </a:stretch>
        </p:blipFill>
        <p:spPr>
          <a:xfrm>
            <a:off x="457200" y="2136775"/>
            <a:ext cx="8229600" cy="3452813"/>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Roger and Jess Oct 05 Border 50 Fire"/>
          <p:cNvPicPr>
            <a:picLocks noGrp="1" noChangeAspect="1" noChangeArrowheads="1"/>
          </p:cNvPicPr>
          <p:nvPr>
            <p:ph/>
          </p:nvPr>
        </p:nvPicPr>
        <p:blipFill>
          <a:blip r:embed="rId2" cstate="print"/>
          <a:srcRect/>
          <a:stretch>
            <a:fillRect/>
          </a:stretch>
        </p:blipFill>
        <p:spPr>
          <a:xfrm>
            <a:off x="304800" y="274638"/>
            <a:ext cx="8458200" cy="6342062"/>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2800"/>
              <a:t>What an Incident Command Post Looks Like</a:t>
            </a:r>
            <a:br>
              <a:rPr lang="en-US" sz="2800"/>
            </a:br>
            <a:r>
              <a:rPr lang="en-US" sz="2800"/>
              <a:t>Logistics</a:t>
            </a:r>
          </a:p>
        </p:txBody>
      </p:sp>
      <p:pic>
        <p:nvPicPr>
          <p:cNvPr id="90117" name="Picture 5" descr="Logistics Branch ICP"/>
          <p:cNvPicPr>
            <a:picLocks noGrp="1" noChangeAspect="1" noChangeArrowheads="1"/>
          </p:cNvPicPr>
          <p:nvPr>
            <p:ph idx="1"/>
          </p:nvPr>
        </p:nvPicPr>
        <p:blipFill>
          <a:blip r:embed="rId2" cstate="print"/>
          <a:srcRect/>
          <a:stretch>
            <a:fillRect/>
          </a:stretch>
        </p:blipFill>
        <p:spPr>
          <a:xfrm>
            <a:off x="457200" y="1893888"/>
            <a:ext cx="8229600" cy="3937000"/>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563562"/>
          </a:xfrm>
        </p:spPr>
        <p:txBody>
          <a:bodyPr/>
          <a:lstStyle/>
          <a:p>
            <a:r>
              <a:rPr lang="en-US" sz="2400" b="1">
                <a:solidFill>
                  <a:srgbClr val="0000FF"/>
                </a:solidFill>
              </a:rPr>
              <a:t>Amateur Radios Role in the 2007 San Diego Wildfires</a:t>
            </a:r>
          </a:p>
        </p:txBody>
      </p:sp>
      <p:sp>
        <p:nvSpPr>
          <p:cNvPr id="41987" name="Rectangle 3"/>
          <p:cNvSpPr>
            <a:spLocks noGrp="1" noChangeArrowheads="1"/>
          </p:cNvSpPr>
          <p:nvPr>
            <p:ph type="body" idx="1"/>
          </p:nvPr>
        </p:nvSpPr>
        <p:spPr>
          <a:xfrm>
            <a:off x="457200" y="838200"/>
            <a:ext cx="8229600" cy="5791200"/>
          </a:xfrm>
        </p:spPr>
        <p:txBody>
          <a:bodyPr/>
          <a:lstStyle/>
          <a:p>
            <a:pPr>
              <a:lnSpc>
                <a:spcPct val="90000"/>
              </a:lnSpc>
            </a:pPr>
            <a:endParaRPr lang="en-US" sz="2400"/>
          </a:p>
          <a:p>
            <a:pPr>
              <a:lnSpc>
                <a:spcPct val="90000"/>
              </a:lnSpc>
            </a:pPr>
            <a:r>
              <a:rPr lang="en-US" sz="2400"/>
              <a:t>During the 2007 Harris fire the wired telephone and power infrastructure was burned out in a large area. Some areas did not have utilities restored for eight weeks. Cellular communications in many areas is spotty under normal conditions. With commercial power down, many cell sites quickly used up their  backup power.</a:t>
            </a:r>
          </a:p>
          <a:p>
            <a:pPr>
              <a:lnSpc>
                <a:spcPct val="90000"/>
              </a:lnSpc>
            </a:pPr>
            <a:r>
              <a:rPr lang="en-US" sz="2400"/>
              <a:t>Amateur radio was called in to provide communications between communities.</a:t>
            </a:r>
          </a:p>
          <a:p>
            <a:pPr>
              <a:lnSpc>
                <a:spcPct val="90000"/>
              </a:lnSpc>
            </a:pPr>
            <a:r>
              <a:rPr lang="en-US" sz="2400"/>
              <a:t>Community centers, volunteer fire stations and other points of distribution (POD’s) were setup by community CERT teams and non government organizations (NGO’s).</a:t>
            </a:r>
          </a:p>
          <a:p>
            <a:pPr>
              <a:lnSpc>
                <a:spcPct val="90000"/>
              </a:lnSpc>
            </a:pPr>
            <a:r>
              <a:rPr lang="en-US" sz="2400"/>
              <a:t>Amateur radio operators provided communications between these POD’s, and between the POD’s and the San Diego County Emergency Operations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20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20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fade">
                                      <p:cBhvr>
                                        <p:cTn id="22" dur="20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fade">
                                      <p:cBhvr>
                                        <p:cTn id="27"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2800"/>
              <a:t>What an Incident Command Post Looks Like</a:t>
            </a:r>
            <a:br>
              <a:rPr lang="en-US" sz="2800"/>
            </a:br>
            <a:r>
              <a:rPr lang="en-US" sz="2800"/>
              <a:t>Medical</a:t>
            </a:r>
          </a:p>
        </p:txBody>
      </p:sp>
      <p:pic>
        <p:nvPicPr>
          <p:cNvPr id="91141" name="Picture 5" descr="Medical ICP"/>
          <p:cNvPicPr>
            <a:picLocks noGrp="1" noChangeAspect="1" noChangeArrowheads="1"/>
          </p:cNvPicPr>
          <p:nvPr>
            <p:ph idx="1"/>
          </p:nvPr>
        </p:nvPicPr>
        <p:blipFill>
          <a:blip r:embed="rId2" cstate="print"/>
          <a:srcRect/>
          <a:stretch>
            <a:fillRect/>
          </a:stretch>
        </p:blipFill>
        <p:spPr>
          <a:xfrm>
            <a:off x="793750" y="1600200"/>
            <a:ext cx="7554913" cy="4525963"/>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2800"/>
              <a:t>What an Incident Command Post Looks Like</a:t>
            </a:r>
            <a:br>
              <a:rPr lang="en-US" sz="2800"/>
            </a:br>
            <a:r>
              <a:rPr lang="en-US" sz="2800"/>
              <a:t>Morning Briefing</a:t>
            </a:r>
          </a:p>
        </p:txBody>
      </p:sp>
      <p:pic>
        <p:nvPicPr>
          <p:cNvPr id="92165" name="Picture 5" descr="Incident Briefing"/>
          <p:cNvPicPr>
            <a:picLocks noGrp="1" noChangeAspect="1" noChangeArrowheads="1"/>
          </p:cNvPicPr>
          <p:nvPr>
            <p:ph idx="1"/>
          </p:nvPr>
        </p:nvPicPr>
        <p:blipFill>
          <a:blip r:embed="rId2" cstate="print"/>
          <a:srcRect/>
          <a:stretch>
            <a:fillRect/>
          </a:stretch>
        </p:blipFill>
        <p:spPr>
          <a:xfrm>
            <a:off x="457200" y="1663700"/>
            <a:ext cx="8229600" cy="4398963"/>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a:t>What an Incident Command Post Looks Like</a:t>
            </a:r>
            <a:br>
              <a:rPr lang="en-US" sz="2800"/>
            </a:br>
            <a:r>
              <a:rPr lang="en-US" sz="2800"/>
              <a:t>Feeding</a:t>
            </a:r>
          </a:p>
        </p:txBody>
      </p:sp>
      <p:pic>
        <p:nvPicPr>
          <p:cNvPr id="93189" name="Picture 5" descr="Feeding Branch"/>
          <p:cNvPicPr>
            <a:picLocks noGrp="1" noChangeAspect="1" noChangeArrowheads="1"/>
          </p:cNvPicPr>
          <p:nvPr>
            <p:ph idx="1"/>
          </p:nvPr>
        </p:nvPicPr>
        <p:blipFill>
          <a:blip r:embed="rId2" cstate="print"/>
          <a:srcRect/>
          <a:stretch>
            <a:fillRect/>
          </a:stretch>
        </p:blipFill>
        <p:spPr>
          <a:xfrm>
            <a:off x="1003300" y="1600200"/>
            <a:ext cx="7135813" cy="4525963"/>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2800"/>
              <a:t>What an Incident Command Post Looks Like</a:t>
            </a:r>
            <a:br>
              <a:rPr lang="en-US" sz="2800"/>
            </a:br>
            <a:r>
              <a:rPr lang="en-US" sz="2800"/>
              <a:t>Feeding</a:t>
            </a:r>
          </a:p>
        </p:txBody>
      </p:sp>
      <p:pic>
        <p:nvPicPr>
          <p:cNvPr id="94213" name="Picture 5" descr="Feeding Trailer"/>
          <p:cNvPicPr>
            <a:picLocks noGrp="1" noChangeAspect="1" noChangeArrowheads="1"/>
          </p:cNvPicPr>
          <p:nvPr>
            <p:ph idx="1"/>
          </p:nvPr>
        </p:nvPicPr>
        <p:blipFill>
          <a:blip r:embed="rId2" cstate="print"/>
          <a:srcRect/>
          <a:stretch>
            <a:fillRect/>
          </a:stretch>
        </p:blipFill>
        <p:spPr>
          <a:xfrm>
            <a:off x="1554163" y="1600200"/>
            <a:ext cx="6034087" cy="4525963"/>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2800"/>
              <a:t>What an Incident Command Post Looks Like</a:t>
            </a:r>
            <a:br>
              <a:rPr lang="en-US" sz="2800"/>
            </a:br>
            <a:r>
              <a:rPr lang="en-US" sz="2800"/>
              <a:t>Feeding</a:t>
            </a:r>
          </a:p>
        </p:txBody>
      </p:sp>
      <p:pic>
        <p:nvPicPr>
          <p:cNvPr id="95237" name="Picture 5" descr="Food Line"/>
          <p:cNvPicPr>
            <a:picLocks noGrp="1" noChangeAspect="1" noChangeArrowheads="1"/>
          </p:cNvPicPr>
          <p:nvPr>
            <p:ph idx="1"/>
          </p:nvPr>
        </p:nvPicPr>
        <p:blipFill>
          <a:blip r:embed="rId2" cstate="print"/>
          <a:srcRect/>
          <a:stretch>
            <a:fillRect/>
          </a:stretch>
        </p:blipFill>
        <p:spPr>
          <a:xfrm>
            <a:off x="1049338" y="1600200"/>
            <a:ext cx="7045325" cy="4525963"/>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2800"/>
              <a:t>What an Incident Command Post Looks Like</a:t>
            </a:r>
            <a:br>
              <a:rPr lang="en-US" sz="2800"/>
            </a:br>
            <a:r>
              <a:rPr lang="en-US" sz="2800"/>
              <a:t>And Most Important!</a:t>
            </a:r>
          </a:p>
        </p:txBody>
      </p:sp>
      <p:pic>
        <p:nvPicPr>
          <p:cNvPr id="96261" name="Picture 5" descr="Porta Potties"/>
          <p:cNvPicPr>
            <a:picLocks noGrp="1" noChangeAspect="1" noChangeArrowheads="1"/>
          </p:cNvPicPr>
          <p:nvPr>
            <p:ph idx="1"/>
          </p:nvPr>
        </p:nvPicPr>
        <p:blipFill>
          <a:blip r:embed="rId2" cstate="print"/>
          <a:srcRect/>
          <a:stretch>
            <a:fillRect/>
          </a:stretch>
        </p:blipFill>
        <p:spPr>
          <a:xfrm>
            <a:off x="457200" y="1663700"/>
            <a:ext cx="8229600" cy="4397375"/>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03 olympic center CV"/>
          <p:cNvPicPr>
            <a:picLocks noGrp="1" noChangeAspect="1" noChangeArrowheads="1"/>
          </p:cNvPicPr>
          <p:nvPr>
            <p:ph idx="1"/>
          </p:nvPr>
        </p:nvPicPr>
        <p:blipFill>
          <a:blip r:embed="rId2" cstate="print"/>
          <a:srcRect/>
          <a:stretch>
            <a:fillRect/>
          </a:stretch>
        </p:blipFill>
        <p:spPr>
          <a:xfrm>
            <a:off x="-44450" y="0"/>
            <a:ext cx="9188450" cy="6891338"/>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152400"/>
            <a:ext cx="8229600" cy="6705600"/>
          </a:xfrm>
        </p:spPr>
        <p:txBody>
          <a:bodyPr/>
          <a:lstStyle/>
          <a:p>
            <a:pPr>
              <a:lnSpc>
                <a:spcPct val="80000"/>
              </a:lnSpc>
            </a:pPr>
            <a:r>
              <a:rPr lang="en-US" sz="2400" dirty="0"/>
              <a:t>Communications to the County EOC was through RACES/ACS amateur repeater systems, maintained by the county radio shop, co-located on the public service repeater sites which have extensive backup power systems. These “voted” amateur radio systems include the 6M, 2M and 70Cm bands. Additionally, the RACES radio room is located in the EOC and is equipped with computers tied to the EOC’s WebEOC information management system.</a:t>
            </a:r>
          </a:p>
          <a:p>
            <a:pPr>
              <a:lnSpc>
                <a:spcPct val="80000"/>
              </a:lnSpc>
            </a:pPr>
            <a:r>
              <a:rPr lang="en-US" sz="2400" dirty="0"/>
              <a:t>Amateur radio operators were called in from throughout the southwest to man the California State Auxiliary Communications Services (ACS) OASIS satellite communications trailers. Located at community POD’s, these trailers provided telephone communications to communities during the recovery phase of the fires.</a:t>
            </a:r>
          </a:p>
          <a:p>
            <a:pPr>
              <a:lnSpc>
                <a:spcPct val="80000"/>
              </a:lnSpc>
            </a:pPr>
            <a:r>
              <a:rPr lang="en-US" sz="2400" dirty="0"/>
              <a:t>Due to the large geographic area of the 2007 fires, and the extended period of utility outages, we soon ran out of Amateur Radio Operators. Even with Amateurs from all the major San Diego County clubs, ARES, RACES, and volunteers from outside the county the length of the incidents soon exhausted the pool.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2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DSC01462"/>
          <p:cNvPicPr>
            <a:picLocks noGrp="1" noChangeAspect="1" noChangeArrowheads="1"/>
          </p:cNvPicPr>
          <p:nvPr>
            <p:ph sz="half" idx="1"/>
          </p:nvPr>
        </p:nvPicPr>
        <p:blipFill>
          <a:blip r:embed="rId2" cstate="print"/>
          <a:srcRect/>
          <a:stretch>
            <a:fillRect/>
          </a:stretch>
        </p:blipFill>
        <p:spPr>
          <a:xfrm>
            <a:off x="0" y="0"/>
            <a:ext cx="4953000" cy="3714750"/>
          </a:xfrm>
          <a:noFill/>
          <a:ln/>
        </p:spPr>
      </p:pic>
      <p:pic>
        <p:nvPicPr>
          <p:cNvPr id="47111" name="Picture 7" descr="DSC01431"/>
          <p:cNvPicPr>
            <a:picLocks noGrp="1" noChangeAspect="1" noChangeArrowheads="1"/>
          </p:cNvPicPr>
          <p:nvPr>
            <p:ph sz="half" idx="2"/>
          </p:nvPr>
        </p:nvPicPr>
        <p:blipFill>
          <a:blip r:embed="rId3" cstate="print"/>
          <a:srcRect/>
          <a:stretch>
            <a:fillRect/>
          </a:stretch>
        </p:blipFill>
        <p:spPr>
          <a:xfrm>
            <a:off x="4419600" y="3314700"/>
            <a:ext cx="4724400" cy="3543300"/>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descr="DSC01449"/>
          <p:cNvPicPr>
            <a:picLocks noGrp="1" noChangeAspect="1" noChangeArrowheads="1"/>
          </p:cNvPicPr>
          <p:nvPr>
            <p:ph sz="half" idx="2"/>
          </p:nvPr>
        </p:nvPicPr>
        <p:blipFill>
          <a:blip r:embed="rId2" cstate="print"/>
          <a:srcRect/>
          <a:stretch>
            <a:fillRect/>
          </a:stretch>
        </p:blipFill>
        <p:spPr>
          <a:xfrm>
            <a:off x="4267200" y="3200400"/>
            <a:ext cx="4876800" cy="3657600"/>
          </a:xfrm>
          <a:noFill/>
          <a:ln/>
        </p:spPr>
      </p:pic>
      <p:pic>
        <p:nvPicPr>
          <p:cNvPr id="50180" name="Picture 4" descr="DSC01437"/>
          <p:cNvPicPr>
            <a:picLocks noGrp="1" noChangeAspect="1" noChangeArrowheads="1"/>
          </p:cNvPicPr>
          <p:nvPr>
            <p:ph sz="half" idx="1"/>
          </p:nvPr>
        </p:nvPicPr>
        <p:blipFill>
          <a:blip r:embed="rId3" cstate="print"/>
          <a:srcRect/>
          <a:stretch>
            <a:fillRect/>
          </a:stretch>
        </p:blipFill>
        <p:spPr>
          <a:xfrm>
            <a:off x="0" y="0"/>
            <a:ext cx="5257800" cy="394335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descr="P1010173"/>
          <p:cNvPicPr>
            <a:picLocks noGrp="1" noChangeAspect="1" noChangeArrowheads="1"/>
          </p:cNvPicPr>
          <p:nvPr>
            <p:ph sz="half" idx="2"/>
          </p:nvPr>
        </p:nvPicPr>
        <p:blipFill>
          <a:blip r:embed="rId2" cstate="print"/>
          <a:srcRect/>
          <a:stretch>
            <a:fillRect/>
          </a:stretch>
        </p:blipFill>
        <p:spPr>
          <a:xfrm>
            <a:off x="4419600" y="3314700"/>
            <a:ext cx="4724400" cy="3543300"/>
          </a:xfrm>
          <a:noFill/>
          <a:ln/>
        </p:spPr>
      </p:pic>
      <p:pic>
        <p:nvPicPr>
          <p:cNvPr id="53252" name="Picture 4" descr="P1010172"/>
          <p:cNvPicPr>
            <a:picLocks noGrp="1" noChangeAspect="1" noChangeArrowheads="1"/>
          </p:cNvPicPr>
          <p:nvPr>
            <p:ph sz="half" idx="1"/>
          </p:nvPr>
        </p:nvPicPr>
        <p:blipFill>
          <a:blip r:embed="rId3" cstate="print"/>
          <a:srcRect/>
          <a:stretch>
            <a:fillRect/>
          </a:stretch>
        </p:blipFill>
        <p:spPr>
          <a:xfrm>
            <a:off x="0" y="0"/>
            <a:ext cx="5410200" cy="4057650"/>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P1010184"/>
          <p:cNvPicPr>
            <a:picLocks noGrp="1" noChangeAspect="1" noChangeArrowheads="1"/>
          </p:cNvPicPr>
          <p:nvPr>
            <p:ph sz="half" idx="1"/>
          </p:nvPr>
        </p:nvPicPr>
        <p:blipFill>
          <a:blip r:embed="rId2" cstate="print"/>
          <a:srcRect/>
          <a:stretch>
            <a:fillRect/>
          </a:stretch>
        </p:blipFill>
        <p:spPr>
          <a:xfrm>
            <a:off x="0" y="0"/>
            <a:ext cx="5029200" cy="3771900"/>
          </a:xfrm>
          <a:noFill/>
          <a:ln/>
        </p:spPr>
      </p:pic>
      <p:pic>
        <p:nvPicPr>
          <p:cNvPr id="56327" name="Picture 7" descr="P1010202"/>
          <p:cNvPicPr>
            <a:picLocks noGrp="1" noChangeAspect="1" noChangeArrowheads="1"/>
          </p:cNvPicPr>
          <p:nvPr>
            <p:ph sz="quarter" idx="2"/>
          </p:nvPr>
        </p:nvPicPr>
        <p:blipFill>
          <a:blip r:embed="rId3" cstate="print"/>
          <a:srcRect/>
          <a:stretch>
            <a:fillRect/>
          </a:stretch>
        </p:blipFill>
        <p:spPr>
          <a:xfrm>
            <a:off x="3810000" y="2857500"/>
            <a:ext cx="5334000" cy="4000500"/>
          </a:xfrm>
          <a:noFill/>
          <a:ln/>
        </p:spPr>
      </p:pic>
      <p:pic>
        <p:nvPicPr>
          <p:cNvPr id="56330" name="Picture 10" descr="sandi"/>
          <p:cNvPicPr>
            <a:picLocks noGrp="1" noChangeAspect="1" noChangeArrowheads="1"/>
          </p:cNvPicPr>
          <p:nvPr>
            <p:ph sz="quarter" idx="3"/>
          </p:nvPr>
        </p:nvPicPr>
        <p:blipFill>
          <a:blip r:embed="rId4" cstate="print"/>
          <a:srcRect/>
          <a:stretch>
            <a:fillRect/>
          </a:stretch>
        </p:blipFill>
        <p:spPr>
          <a:xfrm>
            <a:off x="5334000" y="381000"/>
            <a:ext cx="3352800" cy="2044700"/>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6" name="Picture 10" descr="P1010212"/>
          <p:cNvPicPr>
            <a:picLocks noGrp="1" noChangeAspect="1" noChangeArrowheads="1"/>
          </p:cNvPicPr>
          <p:nvPr>
            <p:ph sz="quarter" idx="3"/>
          </p:nvPr>
        </p:nvPicPr>
        <p:blipFill>
          <a:blip r:embed="rId2" cstate="print"/>
          <a:srcRect/>
          <a:stretch>
            <a:fillRect/>
          </a:stretch>
        </p:blipFill>
        <p:spPr>
          <a:xfrm>
            <a:off x="152400" y="152400"/>
            <a:ext cx="4572000" cy="3429000"/>
          </a:xfrm>
          <a:noFill/>
          <a:ln/>
        </p:spPr>
      </p:pic>
      <p:pic>
        <p:nvPicPr>
          <p:cNvPr id="60423" name="Picture 7" descr="P1010210"/>
          <p:cNvPicPr>
            <a:picLocks noGrp="1" noChangeAspect="1" noChangeArrowheads="1"/>
          </p:cNvPicPr>
          <p:nvPr>
            <p:ph sz="quarter" idx="2"/>
          </p:nvPr>
        </p:nvPicPr>
        <p:blipFill>
          <a:blip r:embed="rId3" cstate="print"/>
          <a:srcRect/>
          <a:stretch>
            <a:fillRect/>
          </a:stretch>
        </p:blipFill>
        <p:spPr>
          <a:xfrm>
            <a:off x="5029200" y="609600"/>
            <a:ext cx="3887788" cy="5181600"/>
          </a:xfrm>
          <a:noFill/>
          <a:ln/>
        </p:spPr>
      </p:pic>
      <p:pic>
        <p:nvPicPr>
          <p:cNvPr id="60420" name="Picture 4" descr="P1010207"/>
          <p:cNvPicPr>
            <a:picLocks noGrp="1" noChangeAspect="1" noChangeArrowheads="1"/>
          </p:cNvPicPr>
          <p:nvPr>
            <p:ph sz="half" idx="1"/>
          </p:nvPr>
        </p:nvPicPr>
        <p:blipFill>
          <a:blip r:embed="rId4" cstate="print"/>
          <a:srcRect/>
          <a:stretch>
            <a:fillRect/>
          </a:stretch>
        </p:blipFill>
        <p:spPr>
          <a:xfrm>
            <a:off x="381000" y="3143250"/>
            <a:ext cx="4953000" cy="3714750"/>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P1010216"/>
          <p:cNvPicPr>
            <a:picLocks noGrp="1" noChangeAspect="1" noChangeArrowheads="1"/>
          </p:cNvPicPr>
          <p:nvPr>
            <p:ph sz="half" idx="1"/>
          </p:nvPr>
        </p:nvPicPr>
        <p:blipFill>
          <a:blip r:embed="rId2" cstate="print"/>
          <a:srcRect/>
          <a:stretch>
            <a:fillRect/>
          </a:stretch>
        </p:blipFill>
        <p:spPr>
          <a:xfrm>
            <a:off x="0" y="0"/>
            <a:ext cx="5181600" cy="3886200"/>
          </a:xfrm>
          <a:noFill/>
          <a:ln/>
        </p:spPr>
      </p:pic>
      <p:pic>
        <p:nvPicPr>
          <p:cNvPr id="64522" name="Picture 10" descr="P1010231"/>
          <p:cNvPicPr>
            <a:picLocks noGrp="1" noChangeAspect="1" noChangeArrowheads="1"/>
          </p:cNvPicPr>
          <p:nvPr>
            <p:ph sz="quarter" idx="3"/>
          </p:nvPr>
        </p:nvPicPr>
        <p:blipFill>
          <a:blip r:embed="rId3" cstate="print"/>
          <a:srcRect/>
          <a:stretch>
            <a:fillRect/>
          </a:stretch>
        </p:blipFill>
        <p:spPr>
          <a:xfrm>
            <a:off x="4419600" y="0"/>
            <a:ext cx="4724400" cy="3543300"/>
          </a:xfrm>
          <a:noFill/>
          <a:ln/>
        </p:spPr>
      </p:pic>
      <p:pic>
        <p:nvPicPr>
          <p:cNvPr id="64519" name="Picture 7" descr="P1010217"/>
          <p:cNvPicPr>
            <a:picLocks noGrp="1" noChangeAspect="1" noChangeArrowheads="1"/>
          </p:cNvPicPr>
          <p:nvPr>
            <p:ph sz="quarter" idx="2"/>
          </p:nvPr>
        </p:nvPicPr>
        <p:blipFill>
          <a:blip r:embed="rId4" cstate="print"/>
          <a:srcRect/>
          <a:stretch>
            <a:fillRect/>
          </a:stretch>
        </p:blipFill>
        <p:spPr>
          <a:xfrm>
            <a:off x="1676400" y="2628900"/>
            <a:ext cx="5638800" cy="4229100"/>
          </a:xfrm>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510</TotalTime>
  <Words>658</Words>
  <Application>Microsoft Office PowerPoint</Application>
  <PresentationFormat>On-screen Show (4:3)</PresentationFormat>
  <Paragraphs>27</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Default Design</vt:lpstr>
      <vt:lpstr>Amateur Radio Operators and the Incident Command System (ICS) Craig Williams W6CAW. Assistant Chief Retired Campo Fire &amp; Rescue.</vt:lpstr>
      <vt:lpstr>Amateur Radios Role in the 2007 San Diego Wildfires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an Incident Command Post Looks Like Check in</vt:lpstr>
      <vt:lpstr>What an Incident Command Post Looks Like Communications</vt:lpstr>
      <vt:lpstr>PowerPoint Presentation</vt:lpstr>
      <vt:lpstr>What an Incident Command Post Looks Like Logistics</vt:lpstr>
      <vt:lpstr>What an Incident Command Post Looks Like Medical</vt:lpstr>
      <vt:lpstr>What an Incident Command Post Looks Like Morning Briefing</vt:lpstr>
      <vt:lpstr>What an Incident Command Post Looks Like Feeding</vt:lpstr>
      <vt:lpstr>What an Incident Command Post Looks Like Feeding</vt:lpstr>
      <vt:lpstr>What an Incident Command Post Looks Like Feeding</vt:lpstr>
      <vt:lpstr>What an Incident Command Post Looks Like And Most Important!</vt:lpstr>
      <vt:lpstr>PowerPoint Presentation</vt:lpstr>
    </vt:vector>
  </TitlesOfParts>
  <Company>CWC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Craig Williams</dc:creator>
  <cp:lastModifiedBy>Craig Williams</cp:lastModifiedBy>
  <cp:revision>108</cp:revision>
  <dcterms:created xsi:type="dcterms:W3CDTF">2010-04-02T15:45:24Z</dcterms:created>
  <dcterms:modified xsi:type="dcterms:W3CDTF">2023-06-12T16:42:45Z</dcterms:modified>
</cp:coreProperties>
</file>